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7" r:id="rId4"/>
    <p:sldId id="276" r:id="rId5"/>
    <p:sldId id="277" r:id="rId6"/>
    <p:sldId id="278" r:id="rId7"/>
    <p:sldId id="266" r:id="rId8"/>
    <p:sldId id="282" r:id="rId9"/>
    <p:sldId id="284" r:id="rId10"/>
    <p:sldId id="271" r:id="rId11"/>
    <p:sldId id="263" r:id="rId12"/>
    <p:sldId id="264" r:id="rId13"/>
    <p:sldId id="275" r:id="rId14"/>
    <p:sldId id="279" r:id="rId15"/>
    <p:sldId id="267" r:id="rId16"/>
    <p:sldId id="280" r:id="rId17"/>
    <p:sldId id="281" r:id="rId18"/>
    <p:sldId id="291" r:id="rId19"/>
    <p:sldId id="269" r:id="rId20"/>
    <p:sldId id="285" r:id="rId21"/>
    <p:sldId id="286" r:id="rId22"/>
    <p:sldId id="288" r:id="rId23"/>
    <p:sldId id="273" r:id="rId24"/>
    <p:sldId id="289" r:id="rId25"/>
    <p:sldId id="29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14E"/>
    <a:srgbClr val="FFBB56"/>
    <a:srgbClr val="079B59"/>
    <a:srgbClr val="CDEBDE"/>
    <a:srgbClr val="D4AF37"/>
    <a:srgbClr val="F8F8F8"/>
    <a:srgbClr val="F08080"/>
    <a:srgbClr val="E7F5E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C042F-E11A-4EBA-808B-899F66CACC14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A02A9-FD71-4463-8BA3-22C2399F3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5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초록색 투명도 조절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A02A9-FD71-4463-8BA3-22C2399F3A3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6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초록색 투명도 조절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A02A9-FD71-4463-8BA3-22C2399F3A3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09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어떤 </a:t>
            </a:r>
            <a:r>
              <a:rPr lang="ko-KR" altLang="en-US" dirty="0" err="1"/>
              <a:t>동작적인</a:t>
            </a:r>
            <a:r>
              <a:rPr lang="ko-KR" altLang="en-US" dirty="0"/>
              <a:t> 부분들도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A02A9-FD71-4463-8BA3-22C2399F3A3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4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소소한거</a:t>
            </a:r>
            <a:r>
              <a:rPr lang="ko-KR" altLang="en-US" dirty="0"/>
              <a:t> 페이지 </a:t>
            </a:r>
            <a:r>
              <a:rPr lang="ko-KR" altLang="en-US" dirty="0" err="1"/>
              <a:t>넘어가는거</a:t>
            </a:r>
            <a:endParaRPr lang="en-US" altLang="ko-KR" dirty="0"/>
          </a:p>
          <a:p>
            <a:r>
              <a:rPr lang="ko-KR" altLang="en-US" dirty="0"/>
              <a:t>유효성 검사</a:t>
            </a:r>
            <a:endParaRPr lang="en-US" altLang="ko-KR" dirty="0"/>
          </a:p>
          <a:p>
            <a:r>
              <a:rPr lang="ko-KR" altLang="en-US" dirty="0" err="1"/>
              <a:t>탭버튼</a:t>
            </a:r>
            <a:endParaRPr lang="en-US" altLang="ko-KR" dirty="0"/>
          </a:p>
          <a:p>
            <a:r>
              <a:rPr lang="ko-KR" altLang="en-US" dirty="0"/>
              <a:t>데이터 처리 등등</a:t>
            </a:r>
            <a:endParaRPr lang="en-US" altLang="ko-KR" dirty="0"/>
          </a:p>
          <a:p>
            <a:r>
              <a:rPr lang="ko-KR" altLang="en-US" dirty="0" err="1"/>
              <a:t>사소한것도</a:t>
            </a:r>
            <a:r>
              <a:rPr lang="ko-KR" altLang="en-US" dirty="0"/>
              <a:t> 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A02A9-FD71-4463-8BA3-22C2399F3A3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3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8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95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1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7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8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3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5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3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29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4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15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989D8-BEF2-42AA-B450-2E5A194AA7DA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18895-C178-4AB0-BB39-E0B34CE2C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99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00312" y="2447925"/>
            <a:ext cx="9144000" cy="1062038"/>
          </a:xfrm>
        </p:spPr>
        <p:txBody>
          <a:bodyPr/>
          <a:lstStyle/>
          <a:p>
            <a:pPr algn="l"/>
            <a:r>
              <a:rPr lang="ko-KR" altLang="en-US" b="1">
                <a:solidFill>
                  <a:srgbClr val="40514E"/>
                </a:solidFill>
              </a:rPr>
              <a:t>반찬해결사</a:t>
            </a:r>
            <a:endParaRPr lang="ko-KR" altLang="en-US" b="1" dirty="0">
              <a:solidFill>
                <a:srgbClr val="40514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1750" y="3509963"/>
            <a:ext cx="5953125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5F5F5"/>
                </a:solidFill>
              </a:rPr>
              <a:t>프로젝트기반 </a:t>
            </a:r>
            <a:r>
              <a:rPr lang="ko-KR" altLang="en-US" b="1" dirty="0" err="1">
                <a:solidFill>
                  <a:srgbClr val="F5F5F5"/>
                </a:solidFill>
              </a:rPr>
              <a:t>프론트앤드</a:t>
            </a:r>
            <a:r>
              <a:rPr lang="ko-KR" altLang="en-US" b="1" dirty="0">
                <a:solidFill>
                  <a:srgbClr val="F5F5F5"/>
                </a:solidFill>
              </a:rPr>
              <a:t> 웹</a:t>
            </a:r>
            <a:r>
              <a:rPr lang="en-US" altLang="ko-KR" b="1" dirty="0">
                <a:solidFill>
                  <a:srgbClr val="F5F5F5"/>
                </a:solidFill>
              </a:rPr>
              <a:t>&amp;</a:t>
            </a:r>
            <a:r>
              <a:rPr lang="ko-KR" altLang="en-US" b="1" dirty="0">
                <a:solidFill>
                  <a:srgbClr val="F5F5F5"/>
                </a:solidFill>
              </a:rPr>
              <a:t>앱 </a:t>
            </a:r>
            <a:r>
              <a:rPr lang="en-US" altLang="ko-KR" b="1" dirty="0">
                <a:solidFill>
                  <a:srgbClr val="F5F5F5"/>
                </a:solidFill>
              </a:rPr>
              <a:t>SW</a:t>
            </a:r>
            <a:r>
              <a:rPr lang="ko-KR" altLang="en-US" b="1" dirty="0">
                <a:solidFill>
                  <a:srgbClr val="F5F5F5"/>
                </a:solidFill>
              </a:rPr>
              <a:t>개발자 양성과정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277475" y="6019800"/>
            <a:ext cx="1666875" cy="0"/>
          </a:xfrm>
          <a:prstGeom prst="line">
            <a:avLst/>
          </a:prstGeom>
          <a:ln w="15875">
            <a:solidFill>
              <a:srgbClr val="405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73777" y="6104313"/>
            <a:ext cx="94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40514E"/>
                </a:solidFill>
              </a:rPr>
              <a:t>유시연</a:t>
            </a:r>
            <a:endParaRPr lang="ko-KR" altLang="en-US" b="1" dirty="0">
              <a:solidFill>
                <a:srgbClr val="40514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450" y="190500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2024-09-02~2024-09-24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6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00312" y="2447925"/>
            <a:ext cx="9144000" cy="1062038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40514E"/>
                </a:solidFill>
              </a:rPr>
              <a:t>벤치마킹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71750" y="3503257"/>
            <a:ext cx="9620250" cy="52743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5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40150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벤치마킹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더반찬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6" y="1830674"/>
            <a:ext cx="4782260" cy="4605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59" y="1769714"/>
            <a:ext cx="2119131" cy="4588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74636" y="2502832"/>
            <a:ext cx="4617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CI </a:t>
            </a:r>
            <a:r>
              <a:rPr lang="ko-KR" altLang="en-US" dirty="0">
                <a:solidFill>
                  <a:srgbClr val="00B050"/>
                </a:solidFill>
              </a:rPr>
              <a:t>컬러 </a:t>
            </a:r>
            <a:r>
              <a:rPr lang="ko-KR" altLang="en-US" dirty="0"/>
              <a:t>활발히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메인페이지에 </a:t>
            </a:r>
            <a:r>
              <a:rPr lang="ko-KR" altLang="en-US" dirty="0">
                <a:solidFill>
                  <a:srgbClr val="00B050"/>
                </a:solidFill>
              </a:rPr>
              <a:t>이미지 활용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ko-KR" altLang="en-US" dirty="0">
                <a:solidFill>
                  <a:srgbClr val="00B050"/>
                </a:solidFill>
              </a:rPr>
              <a:t>상품필수정보</a:t>
            </a:r>
            <a:r>
              <a:rPr lang="en-US" altLang="ko-KR" dirty="0"/>
              <a:t>(</a:t>
            </a:r>
            <a:r>
              <a:rPr lang="ko-KR" altLang="en-US" dirty="0"/>
              <a:t>중량</a:t>
            </a:r>
            <a:r>
              <a:rPr lang="en-US" altLang="ko-KR" dirty="0"/>
              <a:t>, </a:t>
            </a:r>
            <a:r>
              <a:rPr lang="ko-KR" altLang="en-US" dirty="0" err="1"/>
              <a:t>소비기한</a:t>
            </a:r>
            <a:r>
              <a:rPr lang="en-US" altLang="ko-KR" dirty="0"/>
              <a:t>, </a:t>
            </a:r>
            <a:r>
              <a:rPr lang="ko-KR" altLang="en-US" dirty="0"/>
              <a:t>보관방법</a:t>
            </a:r>
            <a:r>
              <a:rPr lang="en-US" altLang="ko-KR" dirty="0"/>
              <a:t>)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소비자가 잘 볼 수 있게 기제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00B050"/>
                </a:solidFill>
              </a:rPr>
              <a:t>검색기능</a:t>
            </a:r>
            <a:r>
              <a:rPr lang="ko-KR" altLang="en-US" dirty="0"/>
              <a:t> 탑재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895944" y="5743575"/>
            <a:ext cx="1282845" cy="495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5719" y="2607496"/>
            <a:ext cx="3305206" cy="3889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5439" y="4350335"/>
            <a:ext cx="2058756" cy="718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52525" y="1933158"/>
            <a:ext cx="1743075" cy="371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7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42037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벤치마킹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집밥연구소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563431" y="3027298"/>
            <a:ext cx="36285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상품필수정보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40514E"/>
                </a:solidFill>
              </a:rPr>
              <a:t>(</a:t>
            </a:r>
            <a:r>
              <a:rPr lang="ko-KR" altLang="en-US" dirty="0">
                <a:solidFill>
                  <a:srgbClr val="40514E"/>
                </a:solidFill>
              </a:rPr>
              <a:t>중량</a:t>
            </a:r>
            <a:r>
              <a:rPr lang="en-US" altLang="ko-KR" dirty="0">
                <a:solidFill>
                  <a:srgbClr val="40514E"/>
                </a:solidFill>
              </a:rPr>
              <a:t>, </a:t>
            </a:r>
            <a:r>
              <a:rPr lang="ko-KR" altLang="en-US" dirty="0" err="1">
                <a:solidFill>
                  <a:srgbClr val="40514E"/>
                </a:solidFill>
              </a:rPr>
              <a:t>소비기한</a:t>
            </a:r>
            <a:r>
              <a:rPr lang="en-US" altLang="ko-KR" dirty="0">
                <a:solidFill>
                  <a:srgbClr val="40514E"/>
                </a:solidFill>
              </a:rPr>
              <a:t>, </a:t>
            </a:r>
            <a:r>
              <a:rPr lang="ko-KR" altLang="en-US" dirty="0">
                <a:solidFill>
                  <a:srgbClr val="40514E"/>
                </a:solidFill>
              </a:rPr>
              <a:t>보관방법</a:t>
            </a:r>
            <a:r>
              <a:rPr lang="en-US" altLang="ko-KR" dirty="0">
                <a:solidFill>
                  <a:srgbClr val="40514E"/>
                </a:solidFill>
              </a:rPr>
              <a:t>)</a:t>
            </a:r>
            <a:r>
              <a:rPr lang="ko-KR" altLang="en-US" dirty="0">
                <a:solidFill>
                  <a:srgbClr val="40514E"/>
                </a:solidFill>
              </a:rPr>
              <a:t>등</a:t>
            </a:r>
            <a:r>
              <a:rPr lang="en-US" altLang="ko-KR" dirty="0">
                <a:solidFill>
                  <a:srgbClr val="40514E"/>
                </a:solidFill>
              </a:rPr>
              <a:t> </a:t>
            </a:r>
          </a:p>
          <a:p>
            <a:r>
              <a:rPr lang="ko-KR" altLang="en-US" dirty="0">
                <a:solidFill>
                  <a:srgbClr val="40514E"/>
                </a:solidFill>
              </a:rPr>
              <a:t>소비자가 잘 볼 수 있게 기제</a:t>
            </a:r>
            <a:endParaRPr lang="en-US" altLang="ko-KR" dirty="0">
              <a:solidFill>
                <a:srgbClr val="40514E"/>
              </a:solidFill>
            </a:endParaRPr>
          </a:p>
          <a:p>
            <a:endParaRPr lang="en-US" altLang="ko-KR" dirty="0"/>
          </a:p>
          <a:p>
            <a:r>
              <a:rPr lang="ko-KR" altLang="en-US" dirty="0">
                <a:solidFill>
                  <a:srgbClr val="00B050"/>
                </a:solidFill>
              </a:rPr>
              <a:t>검색기능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0514E"/>
                </a:solidFill>
              </a:rPr>
              <a:t>탑재</a:t>
            </a:r>
            <a:endParaRPr lang="en-US" altLang="ko-KR" dirty="0">
              <a:solidFill>
                <a:srgbClr val="40514E"/>
              </a:solidFill>
            </a:endParaRPr>
          </a:p>
          <a:p>
            <a:endParaRPr lang="ko-KR" altLang="en-US" dirty="0"/>
          </a:p>
          <a:p>
            <a:r>
              <a:rPr lang="ko-KR" altLang="en-US" dirty="0">
                <a:solidFill>
                  <a:srgbClr val="00B050"/>
                </a:solidFill>
              </a:rPr>
              <a:t>포장용기 이미지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0514E"/>
                </a:solidFill>
              </a:rPr>
              <a:t>제공</a:t>
            </a:r>
            <a:endParaRPr lang="en-US" altLang="ko-KR" dirty="0">
              <a:solidFill>
                <a:srgbClr val="40514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8127" r="6482"/>
          <a:stretch/>
        </p:blipFill>
        <p:spPr>
          <a:xfrm>
            <a:off x="133351" y="2204889"/>
            <a:ext cx="4286250" cy="38652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071" y="2265687"/>
            <a:ext cx="1785048" cy="38652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476" y="2265687"/>
            <a:ext cx="1785048" cy="38652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3351" y="2307374"/>
            <a:ext cx="1038224" cy="254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29109" y="2415460"/>
            <a:ext cx="1785010" cy="29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91476" y="3657600"/>
            <a:ext cx="1785047" cy="1276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47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42037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벤치마킹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현관앞키친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832030" y="4419365"/>
            <a:ext cx="3759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0514E"/>
                </a:solidFill>
              </a:rPr>
              <a:t>메인페이지에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B050"/>
                </a:solidFill>
              </a:rPr>
              <a:t>이미지 활용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ko-KR" altLang="en-US" dirty="0">
                <a:solidFill>
                  <a:srgbClr val="40514E"/>
                </a:solidFill>
              </a:rPr>
              <a:t>메인 페이지에 보여지는 식단에 </a:t>
            </a:r>
            <a:endParaRPr lang="en-US" altLang="ko-KR" dirty="0">
              <a:solidFill>
                <a:srgbClr val="40514E"/>
              </a:solidFill>
            </a:endParaRPr>
          </a:p>
          <a:p>
            <a:r>
              <a:rPr lang="ko-KR" altLang="en-US" dirty="0">
                <a:solidFill>
                  <a:srgbClr val="40514E"/>
                </a:solidFill>
              </a:rPr>
              <a:t>반찬</a:t>
            </a:r>
            <a:r>
              <a:rPr lang="en-US" altLang="ko-KR" dirty="0">
                <a:solidFill>
                  <a:srgbClr val="40514E"/>
                </a:solidFill>
              </a:rPr>
              <a:t>, </a:t>
            </a:r>
            <a:r>
              <a:rPr lang="ko-KR" altLang="en-US" dirty="0">
                <a:solidFill>
                  <a:srgbClr val="40514E"/>
                </a:solidFill>
              </a:rPr>
              <a:t>국 등 </a:t>
            </a:r>
            <a:r>
              <a:rPr lang="ko-KR" altLang="en-US" dirty="0">
                <a:solidFill>
                  <a:srgbClr val="00B050"/>
                </a:solidFill>
              </a:rPr>
              <a:t>상세 타이틀</a:t>
            </a:r>
            <a:r>
              <a:rPr lang="ko-KR" altLang="en-US" dirty="0">
                <a:solidFill>
                  <a:srgbClr val="40514E"/>
                </a:solidFill>
              </a:rPr>
              <a:t>을 기제</a:t>
            </a:r>
            <a:endParaRPr lang="en-US" altLang="ko-KR" dirty="0">
              <a:solidFill>
                <a:srgbClr val="40514E"/>
              </a:solidFill>
            </a:endParaRPr>
          </a:p>
          <a:p>
            <a:endParaRPr lang="en-US" altLang="ko-KR" dirty="0"/>
          </a:p>
          <a:p>
            <a:r>
              <a:rPr lang="ko-KR" altLang="en-US" dirty="0">
                <a:solidFill>
                  <a:srgbClr val="40514E"/>
                </a:solidFill>
              </a:rPr>
              <a:t>메뉴 옆 </a:t>
            </a:r>
            <a:r>
              <a:rPr lang="ko-KR" altLang="en-US" dirty="0">
                <a:solidFill>
                  <a:srgbClr val="00B050"/>
                </a:solidFill>
              </a:rPr>
              <a:t>문자표로 구분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622" r="12139"/>
          <a:stretch/>
        </p:blipFill>
        <p:spPr>
          <a:xfrm>
            <a:off x="571499" y="1919863"/>
            <a:ext cx="3560886" cy="28583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" y="3899728"/>
            <a:ext cx="4590969" cy="26439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030" y="1679887"/>
            <a:ext cx="3040673" cy="24220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3900" t="1986" r="8903" b="3555"/>
          <a:stretch/>
        </p:blipFill>
        <p:spPr>
          <a:xfrm>
            <a:off x="4782057" y="1679887"/>
            <a:ext cx="2400300" cy="463354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10792" y="4221734"/>
            <a:ext cx="4131947" cy="1413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48251" y="2801388"/>
            <a:ext cx="438150" cy="322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85135" y="4396004"/>
            <a:ext cx="510354" cy="322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576779" y="3187627"/>
            <a:ext cx="1154952" cy="9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27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40150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벤치마킹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추가 및 변경사항</a:t>
            </a:r>
          </a:p>
        </p:txBody>
      </p:sp>
      <p:pic>
        <p:nvPicPr>
          <p:cNvPr id="1026" name="Picture 2" descr="더반찬 | 브랜드/제품 | 동원홈푸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9" b="32770"/>
          <a:stretch/>
        </p:blipFill>
        <p:spPr bwMode="auto">
          <a:xfrm>
            <a:off x="3378739" y="2484979"/>
            <a:ext cx="1639909" cy="5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집밥연구소, 믿고 사는 즐거움 SSG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50" y="2268601"/>
            <a:ext cx="968922" cy="9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현관앞키친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t="7936" r="14949" b="12018"/>
          <a:stretch/>
        </p:blipFill>
        <p:spPr bwMode="auto">
          <a:xfrm>
            <a:off x="7755787" y="2278434"/>
            <a:ext cx="822889" cy="93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7225" y="4995367"/>
            <a:ext cx="109347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CI </a:t>
            </a:r>
            <a:r>
              <a:rPr lang="ko-KR" altLang="en-US" dirty="0">
                <a:solidFill>
                  <a:srgbClr val="00B050"/>
                </a:solidFill>
              </a:rPr>
              <a:t>컬러 </a:t>
            </a:r>
            <a:r>
              <a:rPr lang="ko-KR" altLang="en-US" dirty="0">
                <a:solidFill>
                  <a:srgbClr val="40514E"/>
                </a:solidFill>
              </a:rPr>
              <a:t>활발히 사용</a:t>
            </a:r>
            <a:r>
              <a:rPr lang="en-US" altLang="ko-KR" dirty="0">
                <a:solidFill>
                  <a:srgbClr val="40514E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검색기능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0514E"/>
                </a:solidFill>
              </a:rPr>
              <a:t>탑재</a:t>
            </a:r>
            <a:r>
              <a:rPr lang="en-US" altLang="ko-KR" dirty="0">
                <a:solidFill>
                  <a:srgbClr val="40514E"/>
                </a:solidFill>
              </a:rPr>
              <a:t>, </a:t>
            </a:r>
            <a:r>
              <a:rPr lang="ko-KR" altLang="en-US" dirty="0">
                <a:solidFill>
                  <a:srgbClr val="40514E"/>
                </a:solidFill>
              </a:rPr>
              <a:t>메뉴 옆 </a:t>
            </a:r>
            <a:r>
              <a:rPr lang="ko-KR" altLang="en-US" dirty="0">
                <a:solidFill>
                  <a:srgbClr val="00B050"/>
                </a:solidFill>
              </a:rPr>
              <a:t>문자표로 구분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</a:rPr>
              <a:t>상품필수정보</a:t>
            </a:r>
            <a:r>
              <a:rPr lang="en-US" altLang="ko-KR" dirty="0">
                <a:solidFill>
                  <a:srgbClr val="40514E"/>
                </a:solidFill>
              </a:rPr>
              <a:t>(</a:t>
            </a:r>
            <a:r>
              <a:rPr lang="ko-KR" altLang="en-US" dirty="0">
                <a:solidFill>
                  <a:srgbClr val="40514E"/>
                </a:solidFill>
              </a:rPr>
              <a:t>중량</a:t>
            </a:r>
            <a:r>
              <a:rPr lang="en-US" altLang="ko-KR" dirty="0">
                <a:solidFill>
                  <a:srgbClr val="40514E"/>
                </a:solidFill>
              </a:rPr>
              <a:t>, </a:t>
            </a:r>
            <a:r>
              <a:rPr lang="ko-KR" altLang="en-US" dirty="0" err="1">
                <a:solidFill>
                  <a:srgbClr val="40514E"/>
                </a:solidFill>
              </a:rPr>
              <a:t>소비기한</a:t>
            </a:r>
            <a:r>
              <a:rPr lang="en-US" altLang="ko-KR" dirty="0">
                <a:solidFill>
                  <a:srgbClr val="40514E"/>
                </a:solidFill>
              </a:rPr>
              <a:t>, </a:t>
            </a:r>
            <a:r>
              <a:rPr lang="ko-KR" altLang="en-US" dirty="0">
                <a:solidFill>
                  <a:srgbClr val="40514E"/>
                </a:solidFill>
              </a:rPr>
              <a:t>보관방법</a:t>
            </a:r>
            <a:r>
              <a:rPr lang="en-US" altLang="ko-KR" dirty="0">
                <a:solidFill>
                  <a:srgbClr val="40514E"/>
                </a:solidFill>
              </a:rPr>
              <a:t>)</a:t>
            </a:r>
            <a:r>
              <a:rPr lang="ko-KR" altLang="en-US" dirty="0">
                <a:solidFill>
                  <a:srgbClr val="40514E"/>
                </a:solidFill>
              </a:rPr>
              <a:t>등</a:t>
            </a:r>
            <a:r>
              <a:rPr lang="en-US" altLang="ko-KR" dirty="0">
                <a:solidFill>
                  <a:srgbClr val="40514E"/>
                </a:solidFill>
              </a:rPr>
              <a:t> </a:t>
            </a:r>
            <a:r>
              <a:rPr lang="ko-KR" altLang="en-US" dirty="0">
                <a:solidFill>
                  <a:srgbClr val="40514E"/>
                </a:solidFill>
              </a:rPr>
              <a:t>소비자가 잘 볼 수 있게 기제</a:t>
            </a:r>
            <a:endParaRPr lang="en-US" altLang="ko-KR" dirty="0">
              <a:solidFill>
                <a:srgbClr val="40514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</a:rPr>
              <a:t>포장용기 이미지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0514E"/>
                </a:solidFill>
              </a:rPr>
              <a:t>제공</a:t>
            </a:r>
            <a:r>
              <a:rPr lang="en-US" altLang="ko-KR" dirty="0">
                <a:solidFill>
                  <a:srgbClr val="40514E"/>
                </a:solidFill>
              </a:rPr>
              <a:t>, </a:t>
            </a:r>
            <a:r>
              <a:rPr lang="ko-KR" altLang="en-US" dirty="0">
                <a:solidFill>
                  <a:srgbClr val="40514E"/>
                </a:solidFill>
              </a:rPr>
              <a:t>메인 페이지에 보여지는 식단에 반찬과</a:t>
            </a:r>
            <a:r>
              <a:rPr lang="en-US" altLang="ko-KR" dirty="0">
                <a:solidFill>
                  <a:srgbClr val="40514E"/>
                </a:solidFill>
              </a:rPr>
              <a:t> </a:t>
            </a:r>
            <a:r>
              <a:rPr lang="ko-KR" altLang="en-US" dirty="0">
                <a:solidFill>
                  <a:srgbClr val="40514E"/>
                </a:solidFill>
              </a:rPr>
              <a:t>국 등 </a:t>
            </a:r>
            <a:r>
              <a:rPr lang="ko-KR" altLang="en-US" dirty="0">
                <a:solidFill>
                  <a:srgbClr val="00B050"/>
                </a:solidFill>
              </a:rPr>
              <a:t>상세 타이틀</a:t>
            </a:r>
            <a:r>
              <a:rPr lang="ko-KR" altLang="en-US" dirty="0">
                <a:solidFill>
                  <a:srgbClr val="40514E"/>
                </a:solidFill>
              </a:rPr>
              <a:t>을 기제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52441" y="2044956"/>
            <a:ext cx="6744269" cy="1416212"/>
          </a:xfrm>
          <a:prstGeom prst="roundRect">
            <a:avLst>
              <a:gd name="adj" fmla="val 50000"/>
            </a:avLst>
          </a:prstGeom>
          <a:noFill/>
          <a:ln>
            <a:solidFill>
              <a:srgbClr val="405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rot="5400000">
            <a:off x="5723201" y="3700055"/>
            <a:ext cx="717021" cy="83734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17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42037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벤치마킹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추가 및 변경사항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4977"/>
          <a:stretch/>
        </p:blipFill>
        <p:spPr>
          <a:xfrm>
            <a:off x="138084" y="1928750"/>
            <a:ext cx="2536422" cy="46406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5886" y="3659101"/>
            <a:ext cx="361950" cy="400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212275" y="3759845"/>
            <a:ext cx="3819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불필요한 이미지 </a:t>
            </a:r>
            <a:r>
              <a:rPr lang="ko-KR" altLang="en-US" dirty="0">
                <a:solidFill>
                  <a:srgbClr val="40514E"/>
                </a:solidFill>
              </a:rPr>
              <a:t>삭제</a:t>
            </a:r>
            <a:endParaRPr lang="en-US" altLang="ko-KR" dirty="0">
              <a:solidFill>
                <a:srgbClr val="40514E"/>
              </a:solidFill>
            </a:endParaRPr>
          </a:p>
          <a:p>
            <a:endParaRPr lang="en-US" altLang="ko-KR" dirty="0"/>
          </a:p>
          <a:p>
            <a:r>
              <a:rPr lang="ko-KR" altLang="en-US" dirty="0">
                <a:solidFill>
                  <a:srgbClr val="40514E"/>
                </a:solidFill>
              </a:rPr>
              <a:t>이용방법으로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B050"/>
                </a:solidFill>
              </a:rPr>
              <a:t>이름 변경 </a:t>
            </a:r>
            <a:r>
              <a:rPr lang="ko-KR" altLang="en-US" dirty="0">
                <a:solidFill>
                  <a:srgbClr val="40514E"/>
                </a:solidFill>
              </a:rPr>
              <a:t>및</a:t>
            </a:r>
            <a:endParaRPr lang="en-US" altLang="ko-KR" dirty="0">
              <a:solidFill>
                <a:srgbClr val="40514E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사이드 메뉴 정리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rgbClr val="40514E"/>
                </a:solidFill>
              </a:rPr>
              <a:t>당일 밖에 못 보는 성분표시를 </a:t>
            </a:r>
            <a:endParaRPr lang="en-US" altLang="ko-KR" dirty="0">
              <a:solidFill>
                <a:srgbClr val="40514E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이전날 성분표시 또한 기제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40514E"/>
                </a:solidFill>
              </a:rPr>
              <a:t>‘</a:t>
            </a:r>
            <a:r>
              <a:rPr lang="ko-KR" altLang="en-US" dirty="0">
                <a:solidFill>
                  <a:srgbClr val="40514E"/>
                </a:solidFill>
              </a:rPr>
              <a:t>제외 반찬</a:t>
            </a:r>
            <a:r>
              <a:rPr lang="en-US" altLang="ko-KR" dirty="0">
                <a:solidFill>
                  <a:srgbClr val="40514E"/>
                </a:solidFill>
              </a:rPr>
              <a:t>’</a:t>
            </a:r>
            <a:r>
              <a:rPr lang="ko-KR" altLang="en-US" dirty="0">
                <a:solidFill>
                  <a:srgbClr val="40514E"/>
                </a:solidFill>
              </a:rPr>
              <a:t>을 적을 수 있게 하여 </a:t>
            </a:r>
            <a:endParaRPr lang="en-US" altLang="ko-KR" dirty="0">
              <a:solidFill>
                <a:srgbClr val="40514E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특정 반찬은 제외함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267" r="1" b="53984"/>
          <a:stretch/>
        </p:blipFill>
        <p:spPr>
          <a:xfrm>
            <a:off x="2785711" y="1952105"/>
            <a:ext cx="2602077" cy="341399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762308" y="3476144"/>
            <a:ext cx="450369" cy="283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85711" y="3243152"/>
            <a:ext cx="2602077" cy="201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t="40127"/>
          <a:stretch/>
        </p:blipFill>
        <p:spPr>
          <a:xfrm>
            <a:off x="5498993" y="1928750"/>
            <a:ext cx="2574232" cy="32918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45332" b="25849"/>
          <a:stretch/>
        </p:blipFill>
        <p:spPr>
          <a:xfrm>
            <a:off x="8184430" y="1928750"/>
            <a:ext cx="2473725" cy="152556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279246" y="1920052"/>
            <a:ext cx="361950" cy="166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AC0E80-3D0A-4452-8B8B-D4F3E38CC505}"/>
              </a:ext>
            </a:extLst>
          </p:cNvPr>
          <p:cNvSpPr/>
          <p:nvPr/>
        </p:nvSpPr>
        <p:spPr>
          <a:xfrm>
            <a:off x="5705014" y="1975951"/>
            <a:ext cx="1406159" cy="243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4" grpId="0" animBg="1"/>
      <p:bldP spid="17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00312" y="2447925"/>
            <a:ext cx="9144000" cy="1062038"/>
          </a:xfrm>
        </p:spPr>
        <p:txBody>
          <a:bodyPr/>
          <a:lstStyle/>
          <a:p>
            <a:pPr algn="l"/>
            <a:r>
              <a:rPr lang="ko-KR" altLang="en-US" b="1" dirty="0" err="1">
                <a:solidFill>
                  <a:srgbClr val="40514E"/>
                </a:solidFill>
              </a:rPr>
              <a:t>무드보드</a:t>
            </a:r>
            <a:endParaRPr lang="ko-KR" altLang="en-US" b="1" dirty="0">
              <a:solidFill>
                <a:srgbClr val="40514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1750" y="3503257"/>
            <a:ext cx="9620250" cy="52743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71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56094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err="1">
                <a:solidFill>
                  <a:srgbClr val="40514E"/>
                </a:solidFill>
              </a:rPr>
              <a:t>무드보드</a:t>
            </a:r>
            <a:endParaRPr lang="ko-KR" altLang="en-US" sz="3500" b="1" dirty="0">
              <a:solidFill>
                <a:srgbClr val="40514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TONE &amp; MANNER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1498" y="2020190"/>
            <a:ext cx="18859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40514E"/>
                </a:solidFill>
              </a:rPr>
              <a:t>COLOR</a:t>
            </a:r>
            <a:endParaRPr lang="ko-KR" altLang="en-US" sz="3500" b="1" dirty="0">
              <a:solidFill>
                <a:srgbClr val="40514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98" y="2632082"/>
            <a:ext cx="26193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514E"/>
                </a:solidFill>
              </a:rPr>
              <a:t>MOOD BOARD</a:t>
            </a:r>
            <a:endParaRPr lang="ko-KR" altLang="en-US" sz="2500" dirty="0">
              <a:solidFill>
                <a:srgbClr val="40514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82938" y="2105801"/>
            <a:ext cx="1588855" cy="1588855"/>
          </a:xfrm>
          <a:prstGeom prst="rect">
            <a:avLst/>
          </a:prstGeom>
          <a:solidFill>
            <a:srgbClr val="079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97934" y="2105801"/>
            <a:ext cx="1588855" cy="1588855"/>
          </a:xfrm>
          <a:prstGeom prst="rect">
            <a:avLst/>
          </a:prstGeom>
          <a:solidFill>
            <a:srgbClr val="CDE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1425" y="4005512"/>
            <a:ext cx="1588855" cy="1588855"/>
          </a:xfrm>
          <a:prstGeom prst="rect">
            <a:avLst/>
          </a:prstGeom>
          <a:solidFill>
            <a:srgbClr val="F8F8F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059380" y="4005511"/>
            <a:ext cx="1588855" cy="1588855"/>
          </a:xfrm>
          <a:prstGeom prst="rect">
            <a:avLst/>
          </a:prstGeom>
          <a:solidFill>
            <a:srgbClr val="FFB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55780" y="2105801"/>
            <a:ext cx="1588855" cy="1588855"/>
          </a:xfrm>
          <a:prstGeom prst="rect">
            <a:avLst/>
          </a:prstGeom>
          <a:solidFill>
            <a:srgbClr val="E7F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20880" y="4188228"/>
            <a:ext cx="61840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40514E"/>
                </a:solidFill>
              </a:rPr>
              <a:t>자연과 건강을 연상시키며 신선함과 자연 친화성을 상징</a:t>
            </a:r>
            <a:endParaRPr lang="en-US" altLang="ko-KR" sz="1700" dirty="0">
              <a:solidFill>
                <a:srgbClr val="40514E"/>
              </a:solidFill>
            </a:endParaRPr>
          </a:p>
          <a:p>
            <a:r>
              <a:rPr lang="ko-KR" altLang="en-US" sz="1700" dirty="0">
                <a:solidFill>
                  <a:srgbClr val="40514E"/>
                </a:solidFill>
              </a:rPr>
              <a:t>마음을 안정시키고 평온함을 주어 사용자에게 신뢰감을 제공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0880" y="5007889"/>
            <a:ext cx="5977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40514E"/>
                </a:solidFill>
              </a:rPr>
              <a:t>노란색은 활기차고 밝은 느낌을 주며</a:t>
            </a:r>
            <a:r>
              <a:rPr lang="en-US" altLang="ko-KR" sz="1700" dirty="0">
                <a:solidFill>
                  <a:srgbClr val="40514E"/>
                </a:solidFill>
              </a:rPr>
              <a:t>, </a:t>
            </a:r>
            <a:r>
              <a:rPr lang="ko-KR" altLang="en-US" sz="1700" dirty="0">
                <a:solidFill>
                  <a:srgbClr val="40514E"/>
                </a:solidFill>
              </a:rPr>
              <a:t>긍정적인 감정을 유도</a:t>
            </a:r>
            <a:endParaRPr lang="en-US" altLang="ko-KR" sz="1700" dirty="0">
              <a:solidFill>
                <a:srgbClr val="40514E"/>
              </a:solidFill>
            </a:endParaRPr>
          </a:p>
          <a:p>
            <a:r>
              <a:rPr lang="ko-KR" altLang="en-US" sz="1700" dirty="0">
                <a:solidFill>
                  <a:srgbClr val="40514E"/>
                </a:solidFill>
              </a:rPr>
              <a:t>식욕을 자극하고</a:t>
            </a:r>
            <a:r>
              <a:rPr lang="en-US" altLang="ko-KR" sz="1700" dirty="0">
                <a:solidFill>
                  <a:srgbClr val="40514E"/>
                </a:solidFill>
              </a:rPr>
              <a:t>, </a:t>
            </a:r>
            <a:r>
              <a:rPr lang="ko-KR" altLang="en-US" sz="1700" dirty="0">
                <a:solidFill>
                  <a:srgbClr val="40514E"/>
                </a:solidFill>
              </a:rPr>
              <a:t>에너지와 즐거움을 전달</a:t>
            </a:r>
            <a:endParaRPr lang="en-US" altLang="ko-KR" sz="1700" dirty="0">
              <a:solidFill>
                <a:srgbClr val="40514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71498" y="4229793"/>
            <a:ext cx="249382" cy="249382"/>
          </a:xfrm>
          <a:prstGeom prst="ellipse">
            <a:avLst/>
          </a:prstGeom>
          <a:solidFill>
            <a:srgbClr val="079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74268" y="5038896"/>
            <a:ext cx="249382" cy="249382"/>
          </a:xfrm>
          <a:prstGeom prst="ellipse">
            <a:avLst/>
          </a:prstGeom>
          <a:solidFill>
            <a:srgbClr val="FFB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712342" y="3344646"/>
            <a:ext cx="94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079B59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85839" y="3364157"/>
            <a:ext cx="94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40514E"/>
                </a:solidFill>
              </a:rPr>
              <a:t>CDEBDE</a:t>
            </a:r>
            <a:endParaRPr lang="ko-KR" altLang="en-US" sz="1500" b="1" dirty="0">
              <a:solidFill>
                <a:srgbClr val="40514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54704" y="3344645"/>
            <a:ext cx="94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40514E"/>
                </a:solidFill>
              </a:rPr>
              <a:t>E7F5EF</a:t>
            </a:r>
            <a:endParaRPr lang="ko-KR" altLang="en-US" sz="1500" b="1" dirty="0">
              <a:solidFill>
                <a:srgbClr val="4051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19686" y="5238790"/>
            <a:ext cx="94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40514E"/>
                </a:solidFill>
              </a:rPr>
              <a:t>079B59</a:t>
            </a:r>
            <a:endParaRPr lang="ko-KR" altLang="en-US" sz="1500" b="1" dirty="0">
              <a:solidFill>
                <a:srgbClr val="40514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87641" y="5238790"/>
            <a:ext cx="94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40514E"/>
                </a:solidFill>
              </a:rPr>
              <a:t>FFBB56</a:t>
            </a:r>
            <a:endParaRPr lang="ko-KR" altLang="en-US" sz="1500" b="1" dirty="0">
              <a:solidFill>
                <a:srgbClr val="4051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68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56094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err="1">
                <a:solidFill>
                  <a:srgbClr val="40514E"/>
                </a:solidFill>
              </a:rPr>
              <a:t>무드보드</a:t>
            </a:r>
            <a:endParaRPr lang="ko-KR" altLang="en-US" sz="3500" b="1" dirty="0">
              <a:solidFill>
                <a:srgbClr val="40514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TONE &amp; MANNER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1498" y="2020190"/>
            <a:ext cx="18859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40514E"/>
                </a:solidFill>
              </a:rPr>
              <a:t>FONT</a:t>
            </a:r>
            <a:endParaRPr lang="ko-KR" altLang="en-US" sz="3500" b="1" dirty="0">
              <a:solidFill>
                <a:srgbClr val="40514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98" y="2632082"/>
            <a:ext cx="26193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514E"/>
                </a:solidFill>
              </a:rPr>
              <a:t>MOOD BOARD</a:t>
            </a:r>
            <a:endParaRPr lang="ko-KR" altLang="en-US" sz="2500" dirty="0">
              <a:solidFill>
                <a:srgbClr val="40514E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3385" y="3513500"/>
            <a:ext cx="61645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40514E"/>
                </a:solidFill>
              </a:rPr>
              <a:t>스크린에서</a:t>
            </a:r>
            <a:r>
              <a:rPr lang="ko-KR" altLang="en-US" sz="1700" dirty="0"/>
              <a:t> </a:t>
            </a:r>
            <a:r>
              <a:rPr lang="ko-KR" altLang="en-US" sz="1700" dirty="0">
                <a:solidFill>
                  <a:srgbClr val="00B050"/>
                </a:solidFill>
              </a:rPr>
              <a:t>읽기 쉬운 특성</a:t>
            </a:r>
            <a:r>
              <a:rPr lang="ko-KR" altLang="en-US" sz="1700" dirty="0">
                <a:solidFill>
                  <a:srgbClr val="40514E"/>
                </a:solidFill>
              </a:rPr>
              <a:t>을 가지고 있음</a:t>
            </a:r>
            <a:endParaRPr lang="en-US" altLang="ko-KR" sz="1700" dirty="0">
              <a:solidFill>
                <a:srgbClr val="40514E"/>
              </a:solidFill>
            </a:endParaRPr>
          </a:p>
          <a:p>
            <a:endParaRPr lang="en-US" altLang="ko-KR" sz="1700" dirty="0"/>
          </a:p>
          <a:p>
            <a:r>
              <a:rPr lang="ko-KR" altLang="en-US" sz="1700" dirty="0">
                <a:solidFill>
                  <a:srgbClr val="40514E"/>
                </a:solidFill>
              </a:rPr>
              <a:t>반찬 해결사는 </a:t>
            </a:r>
            <a:r>
              <a:rPr lang="ko-KR" altLang="en-US" sz="1700" dirty="0">
                <a:solidFill>
                  <a:srgbClr val="00B050"/>
                </a:solidFill>
              </a:rPr>
              <a:t>식단과 영양성분표 등 명확하게 전달</a:t>
            </a:r>
            <a:r>
              <a:rPr lang="ko-KR" altLang="en-US" sz="1700" dirty="0">
                <a:solidFill>
                  <a:srgbClr val="40514E"/>
                </a:solidFill>
              </a:rPr>
              <a:t>해야 함</a:t>
            </a:r>
            <a:endParaRPr lang="en-US" altLang="ko-KR" sz="1700" dirty="0">
              <a:solidFill>
                <a:srgbClr val="40514E"/>
              </a:solidFill>
            </a:endParaRPr>
          </a:p>
          <a:p>
            <a:r>
              <a:rPr lang="en-US" altLang="ko-KR" sz="1700" dirty="0"/>
              <a:t> </a:t>
            </a:r>
          </a:p>
          <a:p>
            <a:r>
              <a:rPr lang="ko-KR" altLang="en-US" sz="1700" dirty="0">
                <a:solidFill>
                  <a:srgbClr val="40514E"/>
                </a:solidFill>
              </a:rPr>
              <a:t>사용자에게 중요한 정보를 쉽게 이해할 수 있도록 </a:t>
            </a:r>
            <a:endParaRPr lang="en-US" altLang="ko-KR" sz="1700" dirty="0">
              <a:solidFill>
                <a:srgbClr val="40514E"/>
              </a:solidFill>
            </a:endParaRPr>
          </a:p>
          <a:p>
            <a:r>
              <a:rPr lang="ko-KR" altLang="en-US" sz="1700" dirty="0">
                <a:solidFill>
                  <a:srgbClr val="40514E"/>
                </a:solidFill>
              </a:rPr>
              <a:t>도움을 줄 것으로 예상</a:t>
            </a:r>
            <a:endParaRPr lang="en-US" altLang="ko-KR" sz="1700" dirty="0">
              <a:solidFill>
                <a:srgbClr val="40514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57948" y="1882045"/>
            <a:ext cx="41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rgbClr val="40514E"/>
                </a:solidFill>
                <a:latin typeface="SansSerif" panose="00000400000000000000" pitchFamily="2" charset="2"/>
              </a:rPr>
              <a:t>산세리프</a:t>
            </a:r>
            <a:r>
              <a:rPr lang="ko-KR" altLang="en-US" sz="2500" b="1" dirty="0">
                <a:solidFill>
                  <a:srgbClr val="40514E"/>
                </a:solidFill>
                <a:latin typeface="SansSerif" panose="00000400000000000000" pitchFamily="2" charset="2"/>
              </a:rPr>
              <a:t> </a:t>
            </a:r>
            <a:r>
              <a:rPr lang="en-US" altLang="ko-KR" sz="2500" b="1" dirty="0">
                <a:solidFill>
                  <a:srgbClr val="40514E"/>
                </a:solidFill>
                <a:latin typeface="SansSerif" panose="00000400000000000000" pitchFamily="2" charset="2"/>
              </a:rPr>
              <a:t>Sans-Serif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7948" y="2541217"/>
            <a:ext cx="5848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514E"/>
                </a:solidFill>
                <a:latin typeface="SansSerif" panose="00000400000000000000" pitchFamily="2" charset="2"/>
              </a:rPr>
              <a:t>ABCDEFGHIJKLMNOPQRSTUVWXYZ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57948" y="3018271"/>
            <a:ext cx="5848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solidFill>
                  <a:srgbClr val="40514E"/>
                </a:solidFill>
                <a:latin typeface="SansSerif" panose="00000400000000000000" pitchFamily="2" charset="2"/>
              </a:rPr>
              <a:t>abcdefghijklmnopqrstuvwxyz</a:t>
            </a:r>
            <a:endParaRPr lang="en-US" altLang="ko-KR" sz="2500" dirty="0">
              <a:solidFill>
                <a:srgbClr val="40514E"/>
              </a:solidFill>
              <a:latin typeface="SansSerif" panose="00000400000000000000" pitchFamily="2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57948" y="3495325"/>
            <a:ext cx="5848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514E"/>
                </a:solidFill>
                <a:latin typeface="SansSerif" panose="00000400000000000000" pitchFamily="2" charset="2"/>
              </a:rPr>
              <a:t>12345678910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57948" y="3940368"/>
            <a:ext cx="5848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514E"/>
                </a:solidFill>
                <a:latin typeface="SansSerif" panose="00000400000000000000" pitchFamily="2" charset="2"/>
              </a:rPr>
              <a:t>!@#$%^&amp;*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57948" y="4482042"/>
            <a:ext cx="33725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40514E"/>
                </a:solidFill>
                <a:latin typeface="SansSerif" panose="00000400000000000000" pitchFamily="2" charset="2"/>
              </a:rPr>
              <a:t>반찬해결사</a:t>
            </a:r>
            <a:endParaRPr lang="en-US" altLang="ko-KR" sz="2500" b="1" dirty="0">
              <a:solidFill>
                <a:srgbClr val="40514E"/>
              </a:solidFill>
              <a:latin typeface="SansSerif" panose="00000400000000000000" pitchFamily="2" charset="2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42BEB3-BE97-4D36-BFDA-537E06F1AED5}"/>
              </a:ext>
            </a:extLst>
          </p:cNvPr>
          <p:cNvSpPr/>
          <p:nvPr/>
        </p:nvSpPr>
        <p:spPr>
          <a:xfrm>
            <a:off x="6526529" y="2359099"/>
            <a:ext cx="5065396" cy="71086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5F5F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FAC683-EFE5-4E64-85F4-58702F3E14C7}"/>
              </a:ext>
            </a:extLst>
          </p:cNvPr>
          <p:cNvSpPr txBox="1"/>
          <p:nvPr/>
        </p:nvSpPr>
        <p:spPr>
          <a:xfrm>
            <a:off x="6457948" y="5000584"/>
            <a:ext cx="33725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40514E"/>
                </a:solidFill>
                <a:latin typeface="SansSerif" panose="00000400000000000000" pitchFamily="2" charset="2"/>
              </a:rPr>
              <a:t>반찬해결사</a:t>
            </a:r>
            <a:endParaRPr lang="en-US" altLang="ko-KR" sz="2500" dirty="0">
              <a:solidFill>
                <a:srgbClr val="40514E"/>
              </a:solidFill>
              <a:latin typeface="SansSerif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8535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00312" y="2447925"/>
            <a:ext cx="9144000" cy="1062038"/>
          </a:xfrm>
        </p:spPr>
        <p:txBody>
          <a:bodyPr/>
          <a:lstStyle/>
          <a:p>
            <a:pPr algn="l"/>
            <a:r>
              <a:rPr lang="ko-KR" altLang="en-US" b="1" dirty="0" err="1">
                <a:solidFill>
                  <a:srgbClr val="40514E"/>
                </a:solidFill>
              </a:rPr>
              <a:t>프로토타입</a:t>
            </a:r>
            <a:endParaRPr lang="ko-KR" altLang="en-US" b="1" dirty="0">
              <a:solidFill>
                <a:srgbClr val="40514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71750" y="3503257"/>
            <a:ext cx="9620250" cy="52743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10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1500" y="361950"/>
            <a:ext cx="21050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40514E"/>
                </a:solidFill>
              </a:rPr>
              <a:t>INDEX*</a:t>
            </a:r>
            <a:endParaRPr lang="ko-KR" altLang="en-US" sz="3500" b="1" dirty="0">
              <a:solidFill>
                <a:srgbClr val="40514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500" y="1542357"/>
            <a:ext cx="561316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300" b="1" dirty="0">
                <a:solidFill>
                  <a:srgbClr val="40514E"/>
                </a:solidFill>
              </a:rPr>
              <a:t>프로젝트 분석</a:t>
            </a: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AutoNum type="arabicPeriod"/>
            </a:pP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b="1" dirty="0">
                <a:solidFill>
                  <a:srgbClr val="40514E"/>
                </a:solidFill>
              </a:rPr>
              <a:t>개발 일정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300" b="1" dirty="0">
                <a:solidFill>
                  <a:srgbClr val="40514E"/>
                </a:solidFill>
              </a:rPr>
              <a:t>벤치마킹</a:t>
            </a: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300" b="1" dirty="0" err="1">
                <a:solidFill>
                  <a:srgbClr val="40514E"/>
                </a:solidFill>
              </a:rPr>
              <a:t>무드보드</a:t>
            </a:r>
            <a:r>
              <a:rPr lang="ko-KR" altLang="en-US" sz="2300" b="1" dirty="0">
                <a:solidFill>
                  <a:srgbClr val="40514E"/>
                </a:solidFill>
              </a:rPr>
              <a:t> </a:t>
            </a: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300" b="1" dirty="0" err="1">
                <a:solidFill>
                  <a:srgbClr val="40514E"/>
                </a:solidFill>
              </a:rPr>
              <a:t>프로토타입</a:t>
            </a: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300" b="1" dirty="0">
                <a:solidFill>
                  <a:srgbClr val="40514E"/>
                </a:solidFill>
              </a:rPr>
              <a:t>도구 및 기술</a:t>
            </a: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300" b="1" dirty="0">
              <a:solidFill>
                <a:srgbClr val="40514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300" b="1" dirty="0">
                <a:solidFill>
                  <a:srgbClr val="40514E"/>
                </a:solidFill>
              </a:rPr>
              <a:t>주요 기능 및 동작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09" y="5066960"/>
            <a:ext cx="1362416" cy="136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62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56094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err="1">
                <a:solidFill>
                  <a:srgbClr val="40514E"/>
                </a:solidFill>
              </a:rPr>
              <a:t>프로토타입</a:t>
            </a:r>
            <a:endParaRPr lang="ko-KR" altLang="en-US" sz="3500" b="1" dirty="0">
              <a:solidFill>
                <a:srgbClr val="40514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디지털 </a:t>
            </a:r>
            <a:r>
              <a:rPr lang="ko-KR" altLang="en-US" b="1" dirty="0" err="1"/>
              <a:t>목업</a:t>
            </a:r>
            <a:endParaRPr lang="ko-KR" altLang="en-US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71" y="2020190"/>
            <a:ext cx="4579621" cy="45346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075" y="1329226"/>
            <a:ext cx="3844925" cy="54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00312" y="2447925"/>
            <a:ext cx="9144000" cy="1062038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40514E"/>
                </a:solidFill>
              </a:rPr>
              <a:t>도구 및 기술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71750" y="3503257"/>
            <a:ext cx="9620250" cy="52743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56094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도구 및 기술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도구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Figma 에 로고 아이콘 - 소셜 미디어 및 로고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3" y="3077995"/>
            <a:ext cx="1295622" cy="12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S Code 쓰면서 만났던 오류 또는 문제점 해결 방법 정리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7" t="15509" r="15152" b="18183"/>
          <a:stretch/>
        </p:blipFill>
        <p:spPr bwMode="auto">
          <a:xfrm>
            <a:off x="2904966" y="3103589"/>
            <a:ext cx="1421669" cy="136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act] React에 대해 알아보자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90"/>
          <a:stretch/>
        </p:blipFill>
        <p:spPr bwMode="auto">
          <a:xfrm>
            <a:off x="6711369" y="3243034"/>
            <a:ext cx="1237856" cy="10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irebase Logo and symbol, meaning, history, PNG, bran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 r="72653" b="23210"/>
          <a:stretch/>
        </p:blipFill>
        <p:spPr bwMode="auto">
          <a:xfrm>
            <a:off x="10139038" y="2908993"/>
            <a:ext cx="1512272" cy="16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파일:Unofficial JavaScript logo 2.svg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18" y="3198492"/>
            <a:ext cx="1117260" cy="11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0781" y="4418762"/>
            <a:ext cx="132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DESIGN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38389" y="4443954"/>
            <a:ext cx="68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IDE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SS를 쓰면 좋은 이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4" t="22479" r="33117" b="3920"/>
          <a:stretch/>
        </p:blipFill>
        <p:spPr bwMode="auto">
          <a:xfrm>
            <a:off x="8020825" y="3198492"/>
            <a:ext cx="1157659" cy="12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01052" y="4545112"/>
            <a:ext cx="136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FRONT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86700" y="4542619"/>
            <a:ext cx="136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DB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994A13-071A-4C8D-B967-511800BA24B1}"/>
              </a:ext>
            </a:extLst>
          </p:cNvPr>
          <p:cNvSpPr/>
          <p:nvPr/>
        </p:nvSpPr>
        <p:spPr>
          <a:xfrm>
            <a:off x="4897667" y="2745786"/>
            <a:ext cx="4773856" cy="221836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8B00273-9F73-4177-A6D3-4C89F0403458}"/>
              </a:ext>
            </a:extLst>
          </p:cNvPr>
          <p:cNvSpPr/>
          <p:nvPr/>
        </p:nvSpPr>
        <p:spPr>
          <a:xfrm>
            <a:off x="103943" y="2752468"/>
            <a:ext cx="2304103" cy="224232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2F9EECA-ECB7-4198-8715-58D4DCA71698}"/>
              </a:ext>
            </a:extLst>
          </p:cNvPr>
          <p:cNvSpPr/>
          <p:nvPr/>
        </p:nvSpPr>
        <p:spPr>
          <a:xfrm>
            <a:off x="2536573" y="2752468"/>
            <a:ext cx="2304103" cy="224232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0B91DF-2CEC-439F-8E2F-B70480BA16BF}"/>
              </a:ext>
            </a:extLst>
          </p:cNvPr>
          <p:cNvSpPr/>
          <p:nvPr/>
        </p:nvSpPr>
        <p:spPr>
          <a:xfrm>
            <a:off x="9743123" y="2716263"/>
            <a:ext cx="2304103" cy="224232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7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00312" y="2447925"/>
            <a:ext cx="9144000" cy="1062038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40514E"/>
                </a:solidFill>
              </a:rPr>
              <a:t>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71750" y="3503257"/>
            <a:ext cx="9620250" cy="52743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56094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기능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기능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223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20637" y="4170411"/>
            <a:ext cx="209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http://dddd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F21298-F588-42C7-AE0C-B19130B16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37" y="2615871"/>
            <a:ext cx="1362416" cy="136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00312" y="2447925"/>
            <a:ext cx="9144000" cy="1062038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40514E"/>
                </a:solidFill>
              </a:rPr>
              <a:t>프로젝트 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71750" y="3503257"/>
            <a:ext cx="9620250" cy="52743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51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1500" y="361950"/>
            <a:ext cx="26217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기업분석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반찬해결사란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1971" y="2714186"/>
            <a:ext cx="49625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40514E"/>
                </a:solidFill>
              </a:rPr>
              <a:t>매일 </a:t>
            </a:r>
            <a:r>
              <a:rPr lang="en-US" altLang="ko-KR" sz="1700" dirty="0">
                <a:solidFill>
                  <a:srgbClr val="40514E"/>
                </a:solidFill>
              </a:rPr>
              <a:t>"</a:t>
            </a:r>
            <a:r>
              <a:rPr lang="ko-KR" altLang="en-US" sz="1700" dirty="0">
                <a:solidFill>
                  <a:srgbClr val="40514E"/>
                </a:solidFill>
              </a:rPr>
              <a:t>오늘 뭐 먹지</a:t>
            </a:r>
            <a:r>
              <a:rPr lang="en-US" altLang="ko-KR" sz="1700" dirty="0">
                <a:solidFill>
                  <a:srgbClr val="40514E"/>
                </a:solidFill>
              </a:rPr>
              <a:t>?" </a:t>
            </a:r>
          </a:p>
          <a:p>
            <a:r>
              <a:rPr lang="ko-KR" altLang="en-US" sz="1700" dirty="0">
                <a:solidFill>
                  <a:srgbClr val="40514E"/>
                </a:solidFill>
              </a:rPr>
              <a:t>고민에 빠진 당신을 구해줄 히어로 같은 서비스</a:t>
            </a:r>
            <a:endParaRPr lang="en-US" altLang="ko-KR" sz="1700" dirty="0">
              <a:solidFill>
                <a:srgbClr val="405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898" r="17086"/>
          <a:stretch/>
        </p:blipFill>
        <p:spPr>
          <a:xfrm>
            <a:off x="6081712" y="2018002"/>
            <a:ext cx="5581044" cy="4075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1971" y="2204622"/>
            <a:ext cx="164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“</a:t>
            </a:r>
            <a:r>
              <a:rPr lang="ko-KR" altLang="en-US" sz="2000" b="1" dirty="0" err="1">
                <a:solidFill>
                  <a:schemeClr val="accent6"/>
                </a:solidFill>
              </a:rPr>
              <a:t>반찬해결사</a:t>
            </a:r>
            <a:r>
              <a:rPr lang="en-US" altLang="ko-KR" sz="2000" b="1" dirty="0">
                <a:solidFill>
                  <a:schemeClr val="accent6"/>
                </a:solidFill>
              </a:rPr>
              <a:t>”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1972" y="3495281"/>
            <a:ext cx="496257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직접 요리할 시간이 부족</a:t>
            </a:r>
            <a:r>
              <a:rPr lang="ko-KR" altLang="en-US" sz="1700" dirty="0">
                <a:solidFill>
                  <a:srgbClr val="40514E"/>
                </a:solidFill>
              </a:rPr>
              <a:t>하거나</a:t>
            </a:r>
            <a:r>
              <a:rPr lang="en-US" altLang="ko-KR" sz="1700" dirty="0">
                <a:solidFill>
                  <a:srgbClr val="40514E"/>
                </a:solidFill>
              </a:rPr>
              <a:t> </a:t>
            </a:r>
            <a:r>
              <a:rPr lang="ko-KR" altLang="en-US" sz="1700" dirty="0">
                <a:solidFill>
                  <a:srgbClr val="40514E"/>
                </a:solidFill>
              </a:rPr>
              <a:t>반찬을 다양하게 </a:t>
            </a:r>
            <a:endParaRPr lang="en-US" altLang="ko-KR" sz="1700" dirty="0">
              <a:solidFill>
                <a:srgbClr val="40514E"/>
              </a:solidFill>
            </a:endParaRPr>
          </a:p>
          <a:p>
            <a:r>
              <a:rPr lang="ko-KR" altLang="en-US" sz="1700" dirty="0">
                <a:solidFill>
                  <a:srgbClr val="40514E"/>
                </a:solidFill>
              </a:rPr>
              <a:t>준비하는 것이 어려운 사람들을 위해 편리하게</a:t>
            </a:r>
            <a:r>
              <a:rPr lang="en-US" altLang="ko-KR" sz="1700" dirty="0">
                <a:solidFill>
                  <a:srgbClr val="40514E"/>
                </a:solidFill>
              </a:rPr>
              <a:t> </a:t>
            </a:r>
          </a:p>
          <a:p>
            <a:r>
              <a:rPr lang="ko-KR" altLang="en-US" sz="1700" dirty="0">
                <a:solidFill>
                  <a:srgbClr val="40514E"/>
                </a:solidFill>
              </a:rPr>
              <a:t>반찬을 배달하거나 구매할 수 있는 서비스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81732" y="4592039"/>
            <a:ext cx="40230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0514E"/>
                </a:solidFill>
              </a:rPr>
              <a:t>바쁜 직장생활 속 여유가 필요한 </a:t>
            </a:r>
            <a:r>
              <a:rPr lang="ko-KR" altLang="en-US" sz="1500" b="1" dirty="0">
                <a:solidFill>
                  <a:schemeClr val="accent6"/>
                </a:solidFill>
              </a:rPr>
              <a:t>맞벌이 부부</a:t>
            </a:r>
            <a:endParaRPr lang="en-US" altLang="ko-KR" sz="1500" b="1" dirty="0">
              <a:solidFill>
                <a:schemeClr val="accent6"/>
              </a:solidFill>
            </a:endParaRPr>
          </a:p>
          <a:p>
            <a:r>
              <a:rPr lang="ko-KR" altLang="en-US" sz="1500" b="1" dirty="0">
                <a:solidFill>
                  <a:schemeClr val="accent6"/>
                </a:solidFill>
              </a:rPr>
              <a:t>혼자 계시는 부모님</a:t>
            </a:r>
            <a:r>
              <a:rPr lang="ko-KR" altLang="en-US" sz="1500" b="1" dirty="0">
                <a:solidFill>
                  <a:srgbClr val="40514E"/>
                </a:solidFill>
              </a:rPr>
              <a:t> </a:t>
            </a:r>
            <a:r>
              <a:rPr lang="ko-KR" altLang="en-US" sz="1500" dirty="0">
                <a:solidFill>
                  <a:srgbClr val="40514E"/>
                </a:solidFill>
              </a:rPr>
              <a:t>식사가 걱정되는 자녀들</a:t>
            </a:r>
            <a:endParaRPr lang="en-US" altLang="ko-KR" sz="1500" dirty="0">
              <a:solidFill>
                <a:srgbClr val="40514E"/>
              </a:solidFill>
            </a:endParaRPr>
          </a:p>
          <a:p>
            <a:r>
              <a:rPr lang="ko-KR" altLang="en-US" sz="1500" dirty="0" err="1">
                <a:solidFill>
                  <a:srgbClr val="40514E"/>
                </a:solidFill>
              </a:rPr>
              <a:t>집밥이</a:t>
            </a:r>
            <a:r>
              <a:rPr lang="ko-KR" altLang="en-US" sz="1500" dirty="0">
                <a:solidFill>
                  <a:srgbClr val="40514E"/>
                </a:solidFill>
              </a:rPr>
              <a:t> 그리운 </a:t>
            </a:r>
            <a:r>
              <a:rPr lang="ko-KR" altLang="en-US" sz="1500" b="1" dirty="0">
                <a:solidFill>
                  <a:schemeClr val="accent6"/>
                </a:solidFill>
              </a:rPr>
              <a:t>자취생 </a:t>
            </a:r>
            <a:r>
              <a:rPr lang="en-US" altLang="ko-KR" sz="1500" b="1" dirty="0">
                <a:solidFill>
                  <a:schemeClr val="accent6"/>
                </a:solidFill>
              </a:rPr>
              <a:t>/ 1</a:t>
            </a:r>
            <a:r>
              <a:rPr lang="ko-KR" altLang="en-US" sz="1500" b="1" dirty="0">
                <a:solidFill>
                  <a:schemeClr val="accent6"/>
                </a:solidFill>
              </a:rPr>
              <a:t>인 가구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924" y="4573805"/>
            <a:ext cx="6139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6"/>
                </a:solidFill>
              </a:rPr>
              <a:t>EX)</a:t>
            </a:r>
            <a:endParaRPr lang="ko-KR" altLang="en-US" sz="15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3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3925" y="1945690"/>
            <a:ext cx="5267325" cy="2151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48413" y="1945690"/>
            <a:ext cx="5243512" cy="2151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23925" y="4315716"/>
            <a:ext cx="5267325" cy="2151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48413" y="4315716"/>
            <a:ext cx="5243512" cy="2151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1500" y="361950"/>
            <a:ext cx="26217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기업분석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SWOT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04887" y="2342523"/>
            <a:ext cx="51054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시간이나 요리 경험이 부족한 사람들도 쉽게  다양한 반찬을 이용할 수 있다는 편리함을 제공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식단을 보고 원하는 날만 주문가능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인분 분량의 양을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17,900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원에 주문 가능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71261" y="2305108"/>
            <a:ext cx="5105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짜여져 있는 식단으로 인해 특정 반찬을       제외할 수 없음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식단 사진이나 그 외 반찬 사진 부족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상품필수정보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중량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보관방법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소비기한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자료를 찾기 어려움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4887" y="4794679"/>
            <a:ext cx="510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혼자 사는 사람들과 바쁜 맞벌이 가정이 늘어나면서 간편하게 먹을 수 있는 반찬 서비스에 대한    수요가 증가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스마트폰 사용이 증가하면서 더 많은 사람들이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어플을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통해 손쉽게 반찬을 주문할 수 있는 모바일 시장의 확장 기회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71261" y="4760928"/>
            <a:ext cx="5262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반찬 배달 서비스와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간편식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시장에 많은             경쟁업체가 등장하면서 시장 점유율 확보가         어려워질 수 있음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포장재 사용으로 인해 환경 문제가 대두되면        소비자들의 비판을 받을 수 있고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환경 규제로 인해 추가적인 비용 부담이 발생할 수 있음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94413" y="3513480"/>
            <a:ext cx="472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40514E"/>
                </a:solidFill>
              </a:rPr>
              <a:t>S</a:t>
            </a:r>
            <a:endParaRPr lang="ko-KR" altLang="en-US" sz="3000" b="1" dirty="0">
              <a:solidFill>
                <a:srgbClr val="40514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77507" y="4285744"/>
            <a:ext cx="472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40514E"/>
                </a:solidFill>
              </a:rPr>
              <a:t>O</a:t>
            </a:r>
            <a:endParaRPr lang="ko-KR" altLang="en-US" sz="3000" b="1" dirty="0">
              <a:solidFill>
                <a:srgbClr val="40514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48413" y="3524347"/>
            <a:ext cx="472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40514E"/>
                </a:solidFill>
              </a:rPr>
              <a:t>W</a:t>
            </a:r>
            <a:endParaRPr lang="ko-KR" altLang="en-US" sz="3000" b="1" dirty="0">
              <a:solidFill>
                <a:srgbClr val="4051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30088" y="4302284"/>
            <a:ext cx="472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40514E"/>
                </a:solidFill>
              </a:rPr>
              <a:t>T</a:t>
            </a:r>
            <a:endParaRPr lang="ko-KR" altLang="en-US" sz="3000" b="1" dirty="0">
              <a:solidFill>
                <a:srgbClr val="4051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58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1499" y="361950"/>
            <a:ext cx="34194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사이트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웹사이트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506" r="3714"/>
          <a:stretch/>
        </p:blipFill>
        <p:spPr>
          <a:xfrm>
            <a:off x="142873" y="2020190"/>
            <a:ext cx="4276726" cy="3616066"/>
          </a:xfrm>
          <a:prstGeom prst="rect">
            <a:avLst/>
          </a:prstGeom>
        </p:spPr>
      </p:pic>
      <p:pic>
        <p:nvPicPr>
          <p:cNvPr id="3074" name="Picture 2" descr="https://banchanhero.co.kr/data/menu-board/menu2?v=2024-09-04%2009:50:5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057"/>
          <a:stretch/>
        </p:blipFill>
        <p:spPr bwMode="auto">
          <a:xfrm>
            <a:off x="4603511" y="1953249"/>
            <a:ext cx="3127172" cy="358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30683" y="4144265"/>
            <a:ext cx="453557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40514E"/>
                </a:solidFill>
              </a:rPr>
              <a:t>달마다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700" dirty="0">
                <a:solidFill>
                  <a:srgbClr val="00B050"/>
                </a:solidFill>
              </a:rPr>
              <a:t>전문 영양사</a:t>
            </a:r>
            <a:r>
              <a:rPr lang="ko-KR" altLang="en-US" sz="1700" dirty="0">
                <a:solidFill>
                  <a:srgbClr val="40514E"/>
                </a:solidFill>
              </a:rPr>
              <a:t>의 식단이 짜여져 있으며</a:t>
            </a:r>
            <a:endParaRPr lang="en-US" altLang="ko-KR" sz="1700" dirty="0">
              <a:solidFill>
                <a:srgbClr val="40514E"/>
              </a:solidFill>
            </a:endParaRPr>
          </a:p>
          <a:p>
            <a:r>
              <a:rPr lang="ko-KR" altLang="en-US" sz="1700" dirty="0">
                <a:solidFill>
                  <a:srgbClr val="40514E"/>
                </a:solidFill>
              </a:rPr>
              <a:t>원하는 날짜를 선택하고 주문하는 시스템</a:t>
            </a:r>
            <a:endParaRPr lang="en-US" altLang="ko-KR" sz="1700" dirty="0">
              <a:solidFill>
                <a:srgbClr val="40514E"/>
              </a:solidFill>
            </a:endParaRPr>
          </a:p>
          <a:p>
            <a:endParaRPr lang="ko-KR" altLang="en-US" sz="1700" dirty="0">
              <a:solidFill>
                <a:srgbClr val="405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275" y="1953249"/>
            <a:ext cx="3955908" cy="19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34194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사이트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56620" y="2474564"/>
            <a:ext cx="2096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모바일 앱은 없는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 err="1">
                <a:solidFill>
                  <a:srgbClr val="00B050"/>
                </a:solidFill>
              </a:rPr>
              <a:t>반응형</a:t>
            </a:r>
            <a:r>
              <a:rPr lang="ko-KR" altLang="en-US" dirty="0">
                <a:solidFill>
                  <a:srgbClr val="00B050"/>
                </a:solidFill>
              </a:rPr>
              <a:t> 사이트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52" y="1345851"/>
            <a:ext cx="2455341" cy="53190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26" y="1345851"/>
            <a:ext cx="2463899" cy="5320594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2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00312" y="2447925"/>
            <a:ext cx="9144000" cy="1062038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40514E"/>
                </a:solidFill>
              </a:rPr>
              <a:t>개발 일정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71750" y="3503257"/>
            <a:ext cx="9620250" cy="52743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5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99" y="361950"/>
            <a:ext cx="34194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0514E"/>
                </a:solidFill>
              </a:rPr>
              <a:t>개발 일정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500" y="1345852"/>
            <a:ext cx="2324100" cy="423862"/>
          </a:xfrm>
          <a:prstGeom prst="rect">
            <a:avLst/>
          </a:prstGeom>
          <a:solidFill>
            <a:srgbClr val="40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일정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3943551" y="1383619"/>
            <a:ext cx="7648374" cy="5126434"/>
            <a:chOff x="3659187" y="1578500"/>
            <a:chExt cx="7648374" cy="512643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3659187" y="2866994"/>
              <a:ext cx="7008162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659187" y="3888074"/>
              <a:ext cx="7008162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659187" y="4888834"/>
              <a:ext cx="7008162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4597400" y="1981200"/>
              <a:ext cx="0" cy="4723734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659187" y="5869274"/>
              <a:ext cx="7008162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605780" y="1981200"/>
              <a:ext cx="0" cy="4723734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619240" y="1981200"/>
              <a:ext cx="0" cy="4723734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612380" y="1981200"/>
              <a:ext cx="0" cy="4723734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8618220" y="1981200"/>
              <a:ext cx="0" cy="4723734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649460" y="1981200"/>
              <a:ext cx="0" cy="4723734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755293" y="1578500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C00000"/>
                  </a:solidFill>
                </a:rPr>
                <a:t>Sunday</a:t>
              </a:r>
              <a:endParaRPr lang="ko-KR" altLang="en-US" sz="1300" dirty="0">
                <a:solidFill>
                  <a:srgbClr val="C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20436" y="1580565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Monday</a:t>
              </a:r>
              <a:endParaRPr lang="ko-KR" altLang="en-US" sz="13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742482" y="1602965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Saturday</a:t>
              </a:r>
              <a:endParaRPr lang="ko-KR" altLang="en-US" sz="13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806604" y="1587175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Friday</a:t>
              </a:r>
              <a:endParaRPr lang="ko-KR" altLang="en-US" sz="13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99481" y="1585587"/>
              <a:ext cx="101256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Thursday</a:t>
              </a:r>
              <a:endParaRPr lang="ko-KR" altLang="en-US" sz="13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03951" y="1585587"/>
              <a:ext cx="118569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Wednesday</a:t>
              </a:r>
              <a:endParaRPr lang="ko-KR" altLang="en-US" sz="13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29401" y="1578500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Tuesday</a:t>
              </a:r>
              <a:endParaRPr lang="ko-KR" altLang="en-US" sz="13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89007" y="1961035"/>
              <a:ext cx="29166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C00000"/>
                  </a:solidFill>
                </a:rPr>
                <a:t>1</a:t>
              </a:r>
              <a:endParaRPr lang="ko-KR" altLang="en-US" sz="1300" dirty="0">
                <a:solidFill>
                  <a:srgbClr val="C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89007" y="2890084"/>
              <a:ext cx="29166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C00000"/>
                  </a:solidFill>
                </a:rPr>
                <a:t>8</a:t>
              </a:r>
              <a:endParaRPr lang="ko-KR" altLang="en-US" sz="1300" dirty="0">
                <a:solidFill>
                  <a:srgbClr val="C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252142" y="3921044"/>
              <a:ext cx="36539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C00000"/>
                  </a:solidFill>
                </a:rPr>
                <a:t>15</a:t>
              </a:r>
              <a:endParaRPr lang="ko-KR" altLang="en-US" sz="1300" dirty="0">
                <a:solidFill>
                  <a:srgbClr val="C0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52143" y="4914421"/>
              <a:ext cx="3653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C00000"/>
                  </a:solidFill>
                </a:rPr>
                <a:t>22</a:t>
              </a:r>
              <a:endParaRPr lang="ko-KR" altLang="en-US" sz="1300" dirty="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52143" y="5896107"/>
              <a:ext cx="3653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C00000"/>
                  </a:solidFill>
                </a:rPr>
                <a:t>29</a:t>
              </a:r>
              <a:endParaRPr lang="ko-KR" altLang="en-US" sz="1300" dirty="0">
                <a:solidFill>
                  <a:srgbClr val="C0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317343" y="1961311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2</a:t>
              </a:r>
              <a:endParaRPr lang="ko-KR" altLang="en-US" sz="13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73653" y="1961035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3</a:t>
              </a:r>
              <a:endParaRPr lang="ko-KR" altLang="en-US" sz="13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59521" y="1961035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4</a:t>
              </a:r>
              <a:endParaRPr lang="ko-KR" altLang="en-US" sz="13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341190" y="1961035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5</a:t>
              </a:r>
              <a:endParaRPr lang="ko-KR" altLang="en-US" sz="13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364402" y="1954745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6</a:t>
              </a:r>
              <a:endParaRPr lang="ko-KR" altLang="en-US" sz="13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348826" y="1954685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7</a:t>
              </a:r>
              <a:endParaRPr lang="ko-KR" altLang="en-US" sz="13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23667" y="2907635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9</a:t>
              </a:r>
              <a:endParaRPr lang="ko-KR" altLang="en-US" sz="13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73653" y="289008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10</a:t>
              </a:r>
              <a:endParaRPr lang="ko-KR" altLang="en-US" sz="13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298792" y="4914421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27</a:t>
              </a:r>
              <a:endParaRPr lang="ko-KR" altLang="en-US" sz="13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318346" y="392104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21</a:t>
              </a:r>
              <a:endParaRPr lang="ko-KR" altLang="en-US" sz="13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98792" y="392104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20</a:t>
              </a:r>
              <a:endParaRPr lang="ko-KR" altLang="en-US" sz="13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277012" y="392104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19</a:t>
              </a:r>
              <a:endParaRPr lang="ko-KR" altLang="en-US" sz="13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318346" y="289008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14</a:t>
              </a:r>
              <a:endParaRPr lang="ko-KR" altLang="en-US" sz="13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298792" y="289008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13</a:t>
              </a:r>
              <a:endParaRPr lang="ko-KR" altLang="en-US" sz="13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277012" y="289008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12</a:t>
              </a:r>
              <a:endParaRPr lang="ko-KR" altLang="en-US" sz="13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72828" y="392104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18</a:t>
              </a:r>
              <a:endParaRPr lang="ko-KR" altLang="en-US" sz="13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73653" y="392104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17</a:t>
              </a:r>
              <a:endParaRPr lang="ko-KR" altLang="en-US" sz="13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277012" y="4914421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26</a:t>
              </a:r>
              <a:endParaRPr lang="ko-KR" altLang="en-US" sz="13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72828" y="4914421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25</a:t>
              </a:r>
              <a:endParaRPr lang="ko-KR" altLang="en-US" sz="13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73653" y="4914421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24</a:t>
              </a:r>
              <a:endParaRPr lang="ko-KR" altLang="en-US" sz="13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260159" y="5896107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30</a:t>
              </a:r>
              <a:endParaRPr lang="ko-KR" altLang="en-US" sz="13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60159" y="4914421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23</a:t>
              </a:r>
              <a:endParaRPr lang="ko-KR" altLang="en-US" sz="13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60159" y="392104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16</a:t>
              </a:r>
              <a:endParaRPr lang="ko-KR" altLang="en-US" sz="13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272828" y="2890084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11</a:t>
              </a:r>
              <a:endParaRPr lang="ko-KR" altLang="en-US" sz="13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318346" y="4914421"/>
              <a:ext cx="9587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28</a:t>
              </a:r>
              <a:endParaRPr lang="ko-KR" altLang="en-US" sz="1300" dirty="0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574197" y="1895353"/>
            <a:ext cx="209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40514E"/>
                </a:solidFill>
              </a:rPr>
              <a:t>2024</a:t>
            </a:r>
          </a:p>
          <a:p>
            <a:r>
              <a:rPr lang="en-US" altLang="ko-KR" sz="2400" b="1" dirty="0">
                <a:solidFill>
                  <a:srgbClr val="40514E"/>
                </a:solidFill>
              </a:rPr>
              <a:t>September</a:t>
            </a:r>
            <a:endParaRPr lang="ko-KR" altLang="en-US" sz="2400" b="1" dirty="0">
              <a:solidFill>
                <a:srgbClr val="40514E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5573494" y="1757841"/>
            <a:ext cx="324966" cy="32496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/>
          <p:cNvCxnSpPr/>
          <p:nvPr/>
        </p:nvCxnSpPr>
        <p:spPr>
          <a:xfrm>
            <a:off x="4888132" y="2429280"/>
            <a:ext cx="50456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013779" y="2026979"/>
            <a:ext cx="87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기획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71500" y="1095375"/>
            <a:ext cx="1102042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468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563</Words>
  <Application>Microsoft Office PowerPoint</Application>
  <PresentationFormat>와이드스크린</PresentationFormat>
  <Paragraphs>200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SansSerif</vt:lpstr>
      <vt:lpstr>맑은 고딕</vt:lpstr>
      <vt:lpstr>Arial</vt:lpstr>
      <vt:lpstr>Office 테마</vt:lpstr>
      <vt:lpstr>반찬해결사</vt:lpstr>
      <vt:lpstr>PowerPoint 프레젠테이션</vt:lpstr>
      <vt:lpstr>프로젝트 분석</vt:lpstr>
      <vt:lpstr>PowerPoint 프레젠테이션</vt:lpstr>
      <vt:lpstr>PowerPoint 프레젠테이션</vt:lpstr>
      <vt:lpstr>PowerPoint 프레젠테이션</vt:lpstr>
      <vt:lpstr>PowerPoint 프레젠테이션</vt:lpstr>
      <vt:lpstr>개발 일정</vt:lpstr>
      <vt:lpstr>PowerPoint 프레젠테이션</vt:lpstr>
      <vt:lpstr>벤치마킹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무드보드</vt:lpstr>
      <vt:lpstr>PowerPoint 프레젠테이션</vt:lpstr>
      <vt:lpstr>PowerPoint 프레젠테이션</vt:lpstr>
      <vt:lpstr>프로토타입</vt:lpstr>
      <vt:lpstr>PowerPoint 프레젠테이션</vt:lpstr>
      <vt:lpstr>도구 및 기술</vt:lpstr>
      <vt:lpstr>PowerPoint 프레젠테이션</vt:lpstr>
      <vt:lpstr>기능 소개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아아아HHHHHH*</dc:title>
  <dc:creator>user</dc:creator>
  <cp:lastModifiedBy>User</cp:lastModifiedBy>
  <cp:revision>136</cp:revision>
  <dcterms:created xsi:type="dcterms:W3CDTF">2024-09-04T01:18:40Z</dcterms:created>
  <dcterms:modified xsi:type="dcterms:W3CDTF">2024-09-05T21:54:40Z</dcterms:modified>
</cp:coreProperties>
</file>